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30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scifair_fro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5" y="-4763"/>
            <a:ext cx="9163050" cy="686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None/>
              <a:defRPr sz="1400" i="1"/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7086600" y="6248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810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2209800" y="62484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410200" y="2286000"/>
            <a:ext cx="5181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762000" y="76200"/>
            <a:ext cx="51816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18786-C7E2-4163-8B72-0A2A12526B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06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51CCC-FAF3-4666-B2CC-EDE0394C4E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94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0" y="2667000"/>
            <a:ext cx="441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572000" y="2667000"/>
            <a:ext cx="441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ctr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ctr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ctr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5F5F5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ctr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819400" y="-152400"/>
            <a:ext cx="3352800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cifair_INSID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525" y="-4763"/>
            <a:ext cx="9163050" cy="686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ctr" rtl="0">
              <a:spcBef>
                <a:spcPts val="640"/>
              </a:spcBef>
              <a:spcAft>
                <a:spcPts val="0"/>
              </a:spcAft>
              <a:buClr>
                <a:srgbClr val="5F5F5F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6550" algn="ctr" rtl="0">
              <a:spcBef>
                <a:spcPts val="34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0200" algn="ctr" rtl="0">
              <a:spcBef>
                <a:spcPts val="320"/>
              </a:spcBef>
              <a:spcAft>
                <a:spcPts val="0"/>
              </a:spcAft>
              <a:buClr>
                <a:srgbClr val="5F5F5F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3850" algn="ctr" rtl="0">
              <a:spcBef>
                <a:spcPts val="30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698091" y="87722"/>
            <a:ext cx="7519219" cy="30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6000" b="1" dirty="0" err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Органикалық</a:t>
            </a:r>
            <a:r>
              <a:rPr lang="ru-RU" sz="60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химия</a:t>
            </a:r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0" y="3544888"/>
            <a:ext cx="869171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600"/>
            </a:pP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Дәріс-1</a:t>
            </a:r>
            <a:r>
              <a:rPr lang="ru-RU" sz="3600" b="1" i="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ru-RU" sz="3600" b="1" i="0" dirty="0" err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Органикалық</a:t>
            </a: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600" b="1" i="0" dirty="0" err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қосылыстардың</a:t>
            </a: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600" b="1" i="0" dirty="0" err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жіктелуі</a:t>
            </a: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600" b="1" i="0" dirty="0" err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және</a:t>
            </a: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600" b="1" i="0" dirty="0" err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химиялық</a:t>
            </a: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600" b="1" i="0" dirty="0" err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реакциялар</a:t>
            </a: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Номенклатура. </a:t>
            </a:r>
            <a:r>
              <a:rPr lang="ru-RU" sz="3600" b="1" i="0" dirty="0" err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А.М.Бутлеровтың</a:t>
            </a: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-RU" sz="3600" b="1" i="0" dirty="0" err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теориясы</a:t>
            </a:r>
            <a:endParaRPr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208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/>
              <a:t>Құрылымдық</a:t>
            </a:r>
            <a:r>
              <a:rPr lang="ru-RU" dirty="0"/>
              <a:t> изомерия</a:t>
            </a:r>
            <a:endParaRPr lang="ru-RU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7475" y="1117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err="1"/>
              <a:t>Құрылымдық</a:t>
            </a:r>
            <a:r>
              <a:rPr lang="ru-RU" sz="2400" b="1" dirty="0"/>
              <a:t> изомерия,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dirty="0" err="1"/>
              <a:t>заттар</a:t>
            </a:r>
            <a:r>
              <a:rPr lang="ru-RU" sz="2400" dirty="0"/>
              <a:t> </a:t>
            </a:r>
            <a:r>
              <a:rPr lang="ru-RU" sz="2400" dirty="0" err="1"/>
              <a:t>атомдардың</a:t>
            </a:r>
            <a:r>
              <a:rPr lang="ru-RU" sz="2400" dirty="0"/>
              <a:t> </a:t>
            </a:r>
            <a:r>
              <a:rPr lang="ru-RU" sz="2400" dirty="0" err="1"/>
              <a:t>байланысу</a:t>
            </a:r>
            <a:r>
              <a:rPr lang="ru-RU" sz="2400" dirty="0"/>
              <a:t> </a:t>
            </a:r>
            <a:r>
              <a:rPr lang="ru-RU" sz="2400" dirty="0" err="1"/>
              <a:t>ретімен</a:t>
            </a:r>
            <a:r>
              <a:rPr lang="ru-RU" sz="2400" dirty="0"/>
              <a:t> </a:t>
            </a:r>
            <a:r>
              <a:rPr lang="ru-RU" sz="2400" dirty="0" err="1"/>
              <a:t>молекулаларда</a:t>
            </a:r>
            <a:r>
              <a:rPr lang="ru-RU" sz="2400" dirty="0"/>
              <a:t> </a:t>
            </a:r>
            <a:r>
              <a:rPr lang="ru-RU" sz="2400" dirty="0" err="1"/>
              <a:t>ерекшеленеді</a:t>
            </a:r>
            <a:r>
              <a:rPr lang="ru-RU" sz="2400" dirty="0"/>
              <a:t>:</a:t>
            </a:r>
            <a:r>
              <a:rPr lang="ru-RU" sz="2400" dirty="0" smtClean="0"/>
              <a:t>    </a:t>
            </a:r>
            <a:r>
              <a:rPr lang="ru-RU" sz="1800" dirty="0" smtClean="0"/>
              <a:t>1)</a:t>
            </a:r>
            <a:r>
              <a:rPr lang="ru-RU" sz="1800" b="1" dirty="0" smtClean="0"/>
              <a:t> </a:t>
            </a:r>
            <a:r>
              <a:rPr lang="ru-RU" sz="1800" b="1" i="1" dirty="0" err="1"/>
              <a:t>көміртегі</a:t>
            </a:r>
            <a:r>
              <a:rPr lang="ru-RU" sz="1800" b="1" i="1" dirty="0"/>
              <a:t> </a:t>
            </a:r>
            <a:r>
              <a:rPr lang="ru-RU" sz="1800" b="1" i="1" dirty="0" err="1"/>
              <a:t>қаңқасының</a:t>
            </a:r>
            <a:r>
              <a:rPr lang="ru-RU" sz="1800" b="1" i="1" dirty="0"/>
              <a:t> </a:t>
            </a:r>
            <a:r>
              <a:rPr lang="ru-RU" sz="1800" b="1" i="1" dirty="0" err="1"/>
              <a:t>изомериясы</a:t>
            </a:r>
            <a:endParaRPr lang="ru-RU" sz="1800" b="1" i="1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86" y="2551925"/>
            <a:ext cx="1571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901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797431"/>
              </p:ext>
            </p:extLst>
          </p:nvPr>
        </p:nvGraphicFramePr>
        <p:xfrm>
          <a:off x="1322230" y="2902045"/>
          <a:ext cx="1150938" cy="401638"/>
        </p:xfrm>
        <a:graphic>
          <a:graphicData uri="http://schemas.openxmlformats.org/drawingml/2006/table">
            <a:tbl>
              <a:tblPr/>
              <a:tblGrid>
                <a:gridCol w="115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- Бутан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3997325" y="3378200"/>
            <a:ext cx="184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>
                <a:latin typeface="Times New Roman" panose="02020603050405020304" pitchFamily="18" charset="0"/>
              </a:rPr>
              <a:t/>
            </a:r>
            <a:br>
              <a:rPr lang="ru-RU" altLang="ru-RU" sz="900">
                <a:latin typeface="Times New Roman" panose="02020603050405020304" pitchFamily="18" charset="0"/>
              </a:rPr>
            </a:br>
            <a:endParaRPr lang="ru-RU" altLang="ru-RU"/>
          </a:p>
        </p:txBody>
      </p:sp>
      <p:pic>
        <p:nvPicPr>
          <p:cNvPr id="1024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2553948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91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42017"/>
              </p:ext>
            </p:extLst>
          </p:nvPr>
        </p:nvGraphicFramePr>
        <p:xfrm>
          <a:off x="4760119" y="2722650"/>
          <a:ext cx="2133600" cy="27463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изобутан (2-метилпропан)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73" marB="457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51" name="Rectangle 26"/>
          <p:cNvSpPr>
            <a:spLocks noChangeArrowheads="1"/>
          </p:cNvSpPr>
          <p:nvPr/>
        </p:nvSpPr>
        <p:spPr bwMode="auto">
          <a:xfrm>
            <a:off x="3765550" y="3298825"/>
            <a:ext cx="184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>
                <a:latin typeface="Times New Roman" panose="02020603050405020304" pitchFamily="18" charset="0"/>
              </a:rPr>
              <a:t/>
            </a:r>
            <a:br>
              <a:rPr lang="ru-RU" altLang="ru-RU" sz="900">
                <a:latin typeface="Times New Roman" panose="02020603050405020304" pitchFamily="18" charset="0"/>
              </a:rPr>
            </a:br>
            <a:endParaRPr lang="ru-RU" altLang="ru-RU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852410" y="3236655"/>
            <a:ext cx="253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2) </a:t>
            </a:r>
            <a:r>
              <a:rPr lang="ru-RU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изомерия</a:t>
            </a:r>
            <a:r>
              <a:rPr lang="ru-RU" sz="1800" i="1" dirty="0">
                <a:latin typeface="Times New Roman" pitchFamily="18" charset="0"/>
              </a:rPr>
              <a:t> </a:t>
            </a:r>
            <a:r>
              <a:rPr lang="ru-RU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положения</a:t>
            </a:r>
            <a:r>
              <a:rPr lang="ru-RU" sz="18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793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01023"/>
              </p:ext>
            </p:extLst>
          </p:nvPr>
        </p:nvGraphicFramePr>
        <p:xfrm>
          <a:off x="910431" y="3511633"/>
          <a:ext cx="2460625" cy="401638"/>
        </p:xfrm>
        <a:graphic>
          <a:graphicData uri="http://schemas.openxmlformats.org/drawingml/2006/table">
            <a:tbl>
              <a:tblPr/>
              <a:tblGrid>
                <a:gridCol w="246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қос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байланыстын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орны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55" name="Rectangle 42"/>
          <p:cNvSpPr>
            <a:spLocks noChangeArrowheads="1"/>
          </p:cNvSpPr>
          <p:nvPr/>
        </p:nvSpPr>
        <p:spPr bwMode="auto">
          <a:xfrm>
            <a:off x="3997325" y="3390900"/>
            <a:ext cx="184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>
                <a:latin typeface="Times New Roman" panose="02020603050405020304" pitchFamily="18" charset="0"/>
              </a:rPr>
              <a:t/>
            </a:r>
            <a:br>
              <a:rPr lang="ru-RU" altLang="ru-RU" sz="900">
                <a:latin typeface="Times New Roman" panose="02020603050405020304" pitchFamily="18" charset="0"/>
              </a:rPr>
            </a:br>
            <a:endParaRPr lang="ru-RU" altLang="ru-RU"/>
          </a:p>
        </p:txBody>
      </p:sp>
      <p:pic>
        <p:nvPicPr>
          <p:cNvPr id="1025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7" y="3962400"/>
            <a:ext cx="1495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46"/>
          <p:cNvSpPr>
            <a:spLocks noChangeArrowheads="1"/>
          </p:cNvSpPr>
          <p:nvPr/>
        </p:nvSpPr>
        <p:spPr bwMode="auto">
          <a:xfrm>
            <a:off x="1304796" y="4237038"/>
            <a:ext cx="738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anose="02020603050405020304" pitchFamily="18" charset="0"/>
              </a:rPr>
              <a:t>бутен-1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258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94" y="3957563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Rectangle 49"/>
          <p:cNvSpPr>
            <a:spLocks noChangeArrowheads="1"/>
          </p:cNvSpPr>
          <p:nvPr/>
        </p:nvSpPr>
        <p:spPr bwMode="auto">
          <a:xfrm>
            <a:off x="5292725" y="3412268"/>
            <a:ext cx="1792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б)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орынбасары</a:t>
            </a:r>
            <a:endParaRPr lang="ru-RU" altLang="ru-RU" sz="18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0" name="Rectangle 51"/>
          <p:cNvSpPr>
            <a:spLocks noChangeArrowheads="1"/>
          </p:cNvSpPr>
          <p:nvPr/>
        </p:nvSpPr>
        <p:spPr bwMode="auto">
          <a:xfrm>
            <a:off x="8229600" y="5030788"/>
            <a:ext cx="280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261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9" y="38671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Rectangle 53"/>
          <p:cNvSpPr>
            <a:spLocks noChangeArrowheads="1"/>
          </p:cNvSpPr>
          <p:nvPr/>
        </p:nvSpPr>
        <p:spPr bwMode="auto">
          <a:xfrm>
            <a:off x="4985544" y="4249044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anose="02020603050405020304" pitchFamily="18" charset="0"/>
              </a:rPr>
              <a:t>1-хлорпропан </a:t>
            </a:r>
          </a:p>
        </p:txBody>
      </p:sp>
      <p:pic>
        <p:nvPicPr>
          <p:cNvPr id="10263" name="Picture 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3748013"/>
            <a:ext cx="1181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Rectangle 55"/>
          <p:cNvSpPr>
            <a:spLocks noChangeArrowheads="1"/>
          </p:cNvSpPr>
          <p:nvPr/>
        </p:nvSpPr>
        <p:spPr bwMode="auto">
          <a:xfrm>
            <a:off x="6769100" y="4248046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anose="02020603050405020304" pitchFamily="18" charset="0"/>
              </a:rPr>
              <a:t>2-хлорпропан </a:t>
            </a:r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782637" y="4576249"/>
            <a:ext cx="5513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sz="1800" b="1" dirty="0">
                <a:latin typeface="Times New Roman" pitchFamily="18" charset="0"/>
              </a:rPr>
              <a:t>в) </a:t>
            </a:r>
            <a:r>
              <a:rPr lang="ru-RU" sz="1800" dirty="0" err="1">
                <a:latin typeface="Times New Roman" pitchFamily="18" charset="0"/>
              </a:rPr>
              <a:t>функционалдық</a:t>
            </a: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</a:rPr>
              <a:t>топтар</a:t>
            </a: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</a:rPr>
              <a:t>позициясының</a:t>
            </a:r>
            <a:r>
              <a:rPr lang="ru-RU" sz="1800" dirty="0">
                <a:latin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</a:rPr>
              <a:t>изомериясы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10266" name="Picture 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" y="5041901"/>
            <a:ext cx="1733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97" y="5012210"/>
            <a:ext cx="1628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47" name="Rectangle 59"/>
          <p:cNvSpPr>
            <a:spLocks noChangeArrowheads="1"/>
          </p:cNvSpPr>
          <p:nvPr/>
        </p:nvSpPr>
        <p:spPr bwMode="auto">
          <a:xfrm>
            <a:off x="871537" y="5455235"/>
            <a:ext cx="5346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3) </a:t>
            </a:r>
            <a:r>
              <a:rPr lang="ru-RU" sz="1600" b="1" i="1" dirty="0" err="1">
                <a:latin typeface="Times New Roman" pitchFamily="18" charset="0"/>
              </a:rPr>
              <a:t>гомологтық</a:t>
            </a:r>
            <a:r>
              <a:rPr lang="ru-RU" sz="1600" b="1" i="1" dirty="0">
                <a:latin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</a:rPr>
              <a:t>қатарлардың</a:t>
            </a:r>
            <a:r>
              <a:rPr lang="ru-RU" sz="1600" b="1" i="1" dirty="0">
                <a:latin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</a:rPr>
              <a:t>изомериясы</a:t>
            </a:r>
            <a:r>
              <a:rPr lang="ru-RU" sz="1600" b="1" i="1" dirty="0">
                <a:latin typeface="Times New Roman" pitchFamily="18" charset="0"/>
              </a:rPr>
              <a:t> (класс </a:t>
            </a:r>
            <a:r>
              <a:rPr lang="ru-RU" sz="1600" b="1" i="1" dirty="0" err="1">
                <a:latin typeface="Times New Roman" pitchFamily="18" charset="0"/>
              </a:rPr>
              <a:t>аралық</a:t>
            </a:r>
            <a:r>
              <a:rPr lang="ru-RU" sz="1600" b="1" i="1" dirty="0">
                <a:latin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10269" name="Picture 6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47" y="589915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6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19" y="5855110"/>
            <a:ext cx="1228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1" name="Rectangle 64"/>
          <p:cNvSpPr>
            <a:spLocks noChangeArrowheads="1"/>
          </p:cNvSpPr>
          <p:nvPr/>
        </p:nvSpPr>
        <p:spPr bwMode="auto">
          <a:xfrm>
            <a:off x="0" y="2630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37962" name="Group 74"/>
          <p:cNvGraphicFramePr>
            <a:graphicFrameLocks noGrp="1"/>
          </p:cNvGraphicFramePr>
          <p:nvPr/>
        </p:nvGraphicFramePr>
        <p:xfrm>
          <a:off x="0" y="2630488"/>
          <a:ext cx="208002" cy="536575"/>
        </p:xfrm>
        <a:graphic>
          <a:graphicData uri="http://schemas.openxmlformats.org/drawingml/2006/table">
            <a:tbl>
              <a:tblPr/>
              <a:tblGrid>
                <a:gridCol w="2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4" name="Rectangle 75"/>
          <p:cNvSpPr>
            <a:spLocks noChangeArrowheads="1"/>
          </p:cNvSpPr>
          <p:nvPr/>
        </p:nvSpPr>
        <p:spPr bwMode="auto">
          <a:xfrm>
            <a:off x="0" y="31670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graphicFrame>
        <p:nvGraphicFramePr>
          <p:cNvPr id="3797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40180"/>
              </p:ext>
            </p:extLst>
          </p:nvPr>
        </p:nvGraphicFramePr>
        <p:xfrm>
          <a:off x="1562893" y="6218237"/>
          <a:ext cx="912813" cy="274638"/>
        </p:xfrm>
        <a:graphic>
          <a:graphicData uri="http://schemas.openxmlformats.org/drawingml/2006/table">
            <a:tbl>
              <a:tblPr/>
              <a:tblGrid>
                <a:gridCol w="91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бутен-2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77" name="Rectangle 86"/>
          <p:cNvSpPr>
            <a:spLocks noChangeArrowheads="1"/>
          </p:cNvSpPr>
          <p:nvPr/>
        </p:nvSpPr>
        <p:spPr bwMode="auto">
          <a:xfrm>
            <a:off x="4268788" y="3298825"/>
            <a:ext cx="184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/>
              <a:t/>
            </a:r>
            <a:br>
              <a:rPr lang="ru-RU" altLang="ru-RU" sz="900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/>
              <a:t>Кеңістіктік</a:t>
            </a:r>
            <a:r>
              <a:rPr lang="ru-RU" dirty="0"/>
              <a:t> изомерия</a:t>
            </a:r>
            <a:endParaRPr lang="ru-RU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923" y="1909916"/>
            <a:ext cx="8185353" cy="33528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dirty="0" err="1"/>
              <a:t>Заттардың</a:t>
            </a:r>
            <a:r>
              <a:rPr lang="ru-RU" sz="2000" dirty="0"/>
              <a:t> </a:t>
            </a:r>
            <a:r>
              <a:rPr lang="ru-RU" sz="2000" dirty="0" err="1"/>
              <a:t>молекулалары</a:t>
            </a:r>
            <a:r>
              <a:rPr lang="ru-RU" sz="2000" dirty="0"/>
              <a:t> </a:t>
            </a:r>
            <a:r>
              <a:rPr lang="ru-RU" sz="2000" dirty="0" err="1"/>
              <a:t>атомдардың</a:t>
            </a:r>
            <a:r>
              <a:rPr lang="ru-RU" sz="2000" dirty="0"/>
              <a:t> </a:t>
            </a:r>
            <a:r>
              <a:rPr lang="ru-RU" sz="2000" dirty="0" err="1"/>
              <a:t>байланысу</a:t>
            </a:r>
            <a:r>
              <a:rPr lang="ru-RU" sz="2000" dirty="0"/>
              <a:t> </a:t>
            </a:r>
            <a:r>
              <a:rPr lang="ru-RU" sz="2000" dirty="0" err="1"/>
              <a:t>ретімен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, </a:t>
            </a:r>
            <a:r>
              <a:rPr lang="ru-RU" sz="2000" dirty="0" err="1"/>
              <a:t>кеңістіктегі</a:t>
            </a:r>
            <a:r>
              <a:rPr lang="ru-RU" sz="2000" dirty="0"/>
              <a:t> </a:t>
            </a:r>
            <a:r>
              <a:rPr lang="ru-RU" sz="2000" dirty="0" err="1"/>
              <a:t>орналасуымен</a:t>
            </a:r>
            <a:r>
              <a:rPr lang="ru-RU" sz="2000" dirty="0"/>
              <a:t> </a:t>
            </a:r>
            <a:r>
              <a:rPr lang="ru-RU" sz="2000" dirty="0" err="1"/>
              <a:t>ерекшеленетін</a:t>
            </a:r>
            <a:r>
              <a:rPr lang="ru-RU" sz="2000" dirty="0"/>
              <a:t> </a:t>
            </a:r>
            <a:r>
              <a:rPr lang="ru-RU" sz="2000" dirty="0" err="1"/>
              <a:t>кеңістіктік</a:t>
            </a:r>
            <a:r>
              <a:rPr lang="ru-RU" sz="2000" dirty="0"/>
              <a:t> изомерия: </a:t>
            </a:r>
            <a:r>
              <a:rPr lang="ru-RU" sz="2000" b="1" dirty="0" err="1"/>
              <a:t>цис</a:t>
            </a:r>
            <a:r>
              <a:rPr lang="ru-RU" sz="2000" b="1" dirty="0"/>
              <a:t>-, </a:t>
            </a:r>
            <a:r>
              <a:rPr lang="ru-RU" sz="2000" b="1" dirty="0" err="1"/>
              <a:t>трансизомеризм</a:t>
            </a:r>
            <a:r>
              <a:rPr lang="ru-RU" sz="2000" b="1" dirty="0"/>
              <a:t> (</a:t>
            </a:r>
            <a:r>
              <a:rPr lang="ru-RU" sz="2000" b="1" dirty="0" err="1"/>
              <a:t>геометриялық</a:t>
            </a:r>
            <a:r>
              <a:rPr lang="ru-RU" sz="2000" b="1" dirty="0"/>
              <a:t>).</a:t>
            </a:r>
            <a:endParaRPr lang="ru-RU" sz="20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45" y="3063670"/>
            <a:ext cx="1733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20" y="3161071"/>
            <a:ext cx="1733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48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/>
              <a:t>Үшінші</a:t>
            </a:r>
            <a:r>
              <a:rPr lang="ru-RU" b="1" dirty="0"/>
              <a:t> </a:t>
            </a:r>
            <a:r>
              <a:rPr lang="ru-RU" b="1" dirty="0" err="1"/>
              <a:t>ереже</a:t>
            </a:r>
            <a:endParaRPr lang="ru-RU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92826"/>
            <a:ext cx="8229600" cy="49117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dirty="0" err="1" smtClean="0"/>
              <a:t>Заттардың</a:t>
            </a:r>
            <a:r>
              <a:rPr lang="ru-RU" sz="2800" dirty="0" smtClean="0"/>
              <a:t> </a:t>
            </a:r>
            <a:r>
              <a:rPr lang="ru-RU" sz="2800" dirty="0" err="1"/>
              <a:t>қасиеттері</a:t>
            </a:r>
            <a:r>
              <a:rPr lang="ru-RU" sz="2800" dirty="0"/>
              <a:t> </a:t>
            </a:r>
            <a:r>
              <a:rPr lang="ru-RU" sz="2800" dirty="0" err="1"/>
              <a:t>молекулалардағы</a:t>
            </a:r>
            <a:r>
              <a:rPr lang="ru-RU" sz="2800" dirty="0"/>
              <a:t> </a:t>
            </a:r>
            <a:r>
              <a:rPr lang="ru-RU" sz="2800" dirty="0" err="1"/>
              <a:t>атомдардың</a:t>
            </a:r>
            <a:r>
              <a:rPr lang="ru-RU" sz="2800" dirty="0"/>
              <a:t> </a:t>
            </a:r>
            <a:r>
              <a:rPr lang="ru-RU" sz="2800" dirty="0" err="1"/>
              <a:t>өзара</a:t>
            </a:r>
            <a:r>
              <a:rPr lang="ru-RU" sz="2800" dirty="0"/>
              <a:t> </a:t>
            </a:r>
            <a:r>
              <a:rPr lang="ru-RU" sz="2800" dirty="0" err="1"/>
              <a:t>әсеріне</a:t>
            </a:r>
            <a:r>
              <a:rPr lang="ru-RU" sz="2800" dirty="0"/>
              <a:t> </a:t>
            </a:r>
            <a:r>
              <a:rPr lang="ru-RU" sz="2800" dirty="0" err="1"/>
              <a:t>байланысты</a:t>
            </a:r>
            <a:r>
              <a:rPr lang="ru-RU" sz="2800" dirty="0"/>
              <a:t>.</a:t>
            </a:r>
            <a:endParaRPr lang="ru-RU" sz="2800" i="1" dirty="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2896674"/>
            <a:ext cx="792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</a:rPr>
              <a:t>Мысалы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сірке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қышқылында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төрт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сутек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атомының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біреуі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ғана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сілтімен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әрекеттеседі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Осыған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сүйене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отырып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бір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ғана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сутегі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атомы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оттегімен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байланысқан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деп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санауға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болады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68" y="3962400"/>
            <a:ext cx="6920236" cy="75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7200" y="4964078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Екінші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жағынан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сірке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қышқылының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құрылымдық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формуласынан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оның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құрамына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бір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қозғалмалы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сутегі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атомы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кіреді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яғни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оның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бір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негізділігі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туралы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қорытынды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жасауға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болады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CCC-FAF3-4666-B2CC-EDE0394C4ECD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94" y="399025"/>
            <a:ext cx="6880726" cy="60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номенклатура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13" y="1939413"/>
            <a:ext cx="8465574" cy="3352800"/>
          </a:xfrm>
        </p:spPr>
        <p:txBody>
          <a:bodyPr/>
          <a:lstStyle/>
          <a:p>
            <a:pPr marL="25400" indent="0" algn="just">
              <a:buNone/>
            </a:pPr>
            <a:r>
              <a:rPr lang="ru-RU" dirty="0"/>
              <a:t>1) </a:t>
            </a:r>
            <a:r>
              <a:rPr lang="ru-RU" dirty="0" err="1"/>
              <a:t>молекуладағы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көміртекті</a:t>
            </a:r>
            <a:r>
              <a:rPr lang="ru-RU" dirty="0"/>
              <a:t> </a:t>
            </a:r>
            <a:r>
              <a:rPr lang="ru-RU" dirty="0" err="1"/>
              <a:t>тізбекті</a:t>
            </a:r>
            <a:r>
              <a:rPr lang="ru-RU" dirty="0"/>
              <a:t> </a:t>
            </a:r>
            <a:r>
              <a:rPr lang="ru-RU" dirty="0" err="1"/>
              <a:t>таңдаңыз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CCC-FAF3-4666-B2CC-EDE0394C4ECD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5" name="Picture 4" descr="(1627 бай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220" y="3346502"/>
            <a:ext cx="7127875" cy="223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4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297" y="907025"/>
            <a:ext cx="8396749" cy="3352800"/>
          </a:xfrm>
        </p:spPr>
        <p:txBody>
          <a:bodyPr/>
          <a:lstStyle/>
          <a:p>
            <a:pPr marL="25400" indent="0" algn="just">
              <a:buNone/>
            </a:pPr>
            <a:r>
              <a:rPr lang="ru-RU" dirty="0"/>
              <a:t>2) </a:t>
            </a:r>
            <a:r>
              <a:rPr lang="ru-RU" dirty="0" err="1"/>
              <a:t>Орынбасарлармен</a:t>
            </a:r>
            <a:r>
              <a:rPr lang="ru-RU" dirty="0"/>
              <a:t> </a:t>
            </a:r>
            <a:r>
              <a:rPr lang="ru-RU" dirty="0" err="1"/>
              <a:t>байланысқан</a:t>
            </a:r>
            <a:r>
              <a:rPr lang="ru-RU" dirty="0"/>
              <a:t> С </a:t>
            </a:r>
            <a:r>
              <a:rPr lang="ru-RU" dirty="0" err="1"/>
              <a:t>атомдары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санды</a:t>
            </a:r>
            <a:r>
              <a:rPr lang="ru-RU" dirty="0"/>
              <a:t> </a:t>
            </a:r>
            <a:r>
              <a:rPr lang="ru-RU" dirty="0" err="1"/>
              <a:t>алатындай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,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тізбектегі</a:t>
            </a:r>
            <a:r>
              <a:rPr lang="ru-RU" dirty="0"/>
              <a:t> </a:t>
            </a:r>
            <a:r>
              <a:rPr lang="ru-RU" dirty="0" err="1"/>
              <a:t>көміртек</a:t>
            </a:r>
            <a:r>
              <a:rPr lang="ru-RU" dirty="0"/>
              <a:t> </a:t>
            </a:r>
            <a:r>
              <a:rPr lang="ru-RU" dirty="0" err="1"/>
              <a:t>атомдарын</a:t>
            </a:r>
            <a:r>
              <a:rPr lang="ru-RU" dirty="0"/>
              <a:t> </a:t>
            </a:r>
            <a:r>
              <a:rPr lang="ru-RU" dirty="0" err="1"/>
              <a:t>нөмірлеңіз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, </a:t>
            </a:r>
            <a:r>
              <a:rPr lang="ru-RU" dirty="0" err="1"/>
              <a:t>нөмірлеуді</a:t>
            </a:r>
            <a:r>
              <a:rPr lang="ru-RU" dirty="0"/>
              <a:t> </a:t>
            </a:r>
            <a:r>
              <a:rPr lang="ru-RU" dirty="0" err="1"/>
              <a:t>тармаққа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тізбектің</a:t>
            </a:r>
            <a:r>
              <a:rPr lang="ru-RU" dirty="0"/>
              <a:t> </a:t>
            </a:r>
            <a:r>
              <a:rPr lang="ru-RU" dirty="0" err="1"/>
              <a:t>соңынан</a:t>
            </a:r>
            <a:r>
              <a:rPr lang="ru-RU" dirty="0"/>
              <a:t> </a:t>
            </a:r>
            <a:r>
              <a:rPr lang="ru-RU" dirty="0" err="1"/>
              <a:t>бастаңыз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CCC-FAF3-4666-B2CC-EDE0394C4ECD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5" name="Picture 8" descr="Порядок нумерации главной цепи (1667 бай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08" y="3647513"/>
            <a:ext cx="7070725" cy="2449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4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141" y="966020"/>
            <a:ext cx="8367253" cy="3352800"/>
          </a:xfrm>
        </p:spPr>
        <p:txBody>
          <a:bodyPr/>
          <a:lstStyle/>
          <a:p>
            <a:pPr marL="25400" indent="0" algn="just">
              <a:buNone/>
            </a:pPr>
            <a:r>
              <a:rPr lang="ru-RU" dirty="0"/>
              <a:t>3)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радикалдарды</a:t>
            </a:r>
            <a:r>
              <a:rPr lang="ru-RU" dirty="0"/>
              <a:t> (</a:t>
            </a:r>
            <a:r>
              <a:rPr lang="ru-RU" dirty="0" err="1"/>
              <a:t>орынбасарларын</a:t>
            </a:r>
            <a:r>
              <a:rPr lang="ru-RU" dirty="0"/>
              <a:t>) </a:t>
            </a:r>
            <a:r>
              <a:rPr lang="ru-RU" dirty="0" err="1"/>
              <a:t>атаңыз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тізбекте</a:t>
            </a:r>
            <a:r>
              <a:rPr lang="ru-RU" dirty="0"/>
              <a:t> </a:t>
            </a:r>
            <a:r>
              <a:rPr lang="ru-RU" dirty="0" err="1"/>
              <a:t>орналасуын</a:t>
            </a:r>
            <a:r>
              <a:rPr lang="ru-RU" dirty="0"/>
              <a:t> </a:t>
            </a:r>
            <a:r>
              <a:rPr lang="ru-RU" dirty="0" err="1"/>
              <a:t>көрсететін</a:t>
            </a:r>
            <a:r>
              <a:rPr lang="ru-RU" dirty="0"/>
              <a:t> </a:t>
            </a:r>
            <a:r>
              <a:rPr lang="ru-RU" dirty="0" err="1" smtClean="0"/>
              <a:t>сандарды</a:t>
            </a:r>
            <a:r>
              <a:rPr lang="ru-RU" dirty="0" smtClean="0"/>
              <a:t> </a:t>
            </a:r>
            <a:r>
              <a:rPr lang="ru-RU" dirty="0" err="1" smtClean="0"/>
              <a:t>жазыныз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CCC-FAF3-4666-B2CC-EDE0394C4ECD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54" y="3340510"/>
            <a:ext cx="55340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мысал</a:t>
            </a:r>
            <a:r>
              <a:rPr lang="ru-RU" dirty="0"/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1CCC-FAF3-4666-B2CC-EDE0394C4ECD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5" name="Picture 7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515" y="1752600"/>
            <a:ext cx="6979117" cy="3070811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235173" y="4238498"/>
            <a:ext cx="441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2,2,4-триметил-3-этилгексан</a:t>
            </a:r>
          </a:p>
        </p:txBody>
      </p:sp>
    </p:spTree>
    <p:extLst>
      <p:ext uri="{BB962C8B-B14F-4D97-AF65-F5344CB8AC3E}">
        <p14:creationId xmlns:p14="http://schemas.microsoft.com/office/powerpoint/2010/main" val="2158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15" descr="Развитие органической химии в XIX веке"/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15" descr="Если хотите умерить свой аппетит ради Аллаха, советую прочитать Книгу - 23 Января 2014 - Blog - New-tr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8"/>
          <a:stretch>
            <a:fillRect/>
          </a:stretch>
        </p:blipFill>
        <p:spPr bwMode="auto">
          <a:xfrm>
            <a:off x="127000" y="1453885"/>
            <a:ext cx="22129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2411413" y="3449895"/>
            <a:ext cx="504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err="1" smtClean="0">
                <a:solidFill>
                  <a:schemeClr val="bg2"/>
                </a:solidFill>
              </a:rPr>
              <a:t>қосылыстар</a:t>
            </a:r>
            <a:endParaRPr lang="ru-RU" altLang="ru-RU" b="1" dirty="0">
              <a:solidFill>
                <a:schemeClr val="bg2"/>
              </a:solidFill>
            </a:endParaRPr>
          </a:p>
        </p:txBody>
      </p:sp>
      <p:sp>
        <p:nvSpPr>
          <p:cNvPr id="5127" name="Text Box 18"/>
          <p:cNvSpPr txBox="1">
            <a:spLocks noChangeArrowheads="1"/>
          </p:cNvSpPr>
          <p:nvPr/>
        </p:nvSpPr>
        <p:spPr bwMode="auto">
          <a:xfrm>
            <a:off x="1105771" y="5235840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err="1" smtClean="0">
                <a:solidFill>
                  <a:schemeClr val="bg2"/>
                </a:solidFill>
              </a:rPr>
              <a:t>минералды</a:t>
            </a:r>
            <a:endParaRPr lang="ru-RU" altLang="ru-RU" dirty="0">
              <a:solidFill>
                <a:schemeClr val="bg2"/>
              </a:solidFill>
            </a:endParaRPr>
          </a:p>
        </p:txBody>
      </p:sp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7016137" y="5099665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err="1" smtClean="0">
                <a:solidFill>
                  <a:schemeClr val="bg2"/>
                </a:solidFill>
              </a:rPr>
              <a:t>жануар</a:t>
            </a:r>
            <a:endParaRPr lang="ru-RU" altLang="ru-RU" dirty="0">
              <a:solidFill>
                <a:schemeClr val="bg2"/>
              </a:solidFill>
            </a:endParaRP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4025235" y="4997715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altLang="ru-RU" dirty="0" smtClean="0">
                <a:solidFill>
                  <a:schemeClr val="bg2"/>
                </a:solidFill>
              </a:rPr>
              <a:t>өсімдік</a:t>
            </a:r>
            <a:endParaRPr lang="ru-RU" altLang="ru-RU" dirty="0">
              <a:solidFill>
                <a:schemeClr val="bg2"/>
              </a:solidFill>
            </a:endParaRPr>
          </a:p>
        </p:txBody>
      </p:sp>
      <p:sp>
        <p:nvSpPr>
          <p:cNvPr id="5130" name="Line 21"/>
          <p:cNvSpPr>
            <a:spLocks noChangeShapeType="1"/>
          </p:cNvSpPr>
          <p:nvPr/>
        </p:nvSpPr>
        <p:spPr bwMode="auto">
          <a:xfrm flipH="1">
            <a:off x="2411412" y="4127501"/>
            <a:ext cx="2016125" cy="843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22"/>
          <p:cNvSpPr>
            <a:spLocks noChangeShapeType="1"/>
          </p:cNvSpPr>
          <p:nvPr/>
        </p:nvSpPr>
        <p:spPr bwMode="auto">
          <a:xfrm>
            <a:off x="4794711" y="4127501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5504837" y="4056584"/>
            <a:ext cx="2124995" cy="914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52064" y="451634"/>
            <a:ext cx="47965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Органикалық</a:t>
            </a:r>
            <a:r>
              <a:rPr lang="ru-RU" sz="2800" b="1" dirty="0"/>
              <a:t> </a:t>
            </a:r>
            <a:r>
              <a:rPr lang="ru-RU" sz="2800" b="1" dirty="0" err="1"/>
              <a:t>химияның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пайда</a:t>
            </a:r>
            <a:r>
              <a:rPr lang="ru-RU" sz="2800" b="1" dirty="0" smtClean="0"/>
              <a:t> </a:t>
            </a:r>
            <a:r>
              <a:rPr lang="ru-RU" sz="2800" b="1" dirty="0" err="1"/>
              <a:t>болуы</a:t>
            </a:r>
            <a:r>
              <a:rPr lang="ru-RU" sz="2800" b="1" dirty="0"/>
              <a:t> </a:t>
            </a:r>
            <a:r>
              <a:rPr lang="ru-RU" sz="2800" b="1" dirty="0" err="1"/>
              <a:t>және</a:t>
            </a:r>
            <a:r>
              <a:rPr lang="ru-RU" sz="2800" b="1" dirty="0"/>
              <a:t> </a:t>
            </a:r>
            <a:r>
              <a:rPr lang="ru-RU" sz="2800" b="1" dirty="0" err="1"/>
              <a:t>дамуы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62263" y="1648808"/>
            <a:ext cx="5790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IX - X </a:t>
            </a:r>
            <a:r>
              <a:rPr lang="ru-RU" sz="2400" dirty="0" err="1"/>
              <a:t>ғасырлар</a:t>
            </a:r>
            <a:r>
              <a:rPr lang="ru-RU" sz="2400" dirty="0"/>
              <a:t> араб </a:t>
            </a:r>
            <a:r>
              <a:rPr lang="ru-RU" sz="2400" dirty="0" err="1"/>
              <a:t>алхимигі</a:t>
            </a:r>
            <a:r>
              <a:rPr lang="ru-RU" sz="2400" dirty="0"/>
              <a:t> Абу </a:t>
            </a:r>
            <a:r>
              <a:rPr lang="ru-RU" sz="2400" dirty="0" err="1"/>
              <a:t>Бакр</a:t>
            </a:r>
            <a:r>
              <a:rPr lang="ru-RU" sz="2400" dirty="0"/>
              <a:t> ар-Рази (865-925) </a:t>
            </a:r>
            <a:r>
              <a:rPr lang="ru-RU" sz="2400" dirty="0" err="1"/>
              <a:t>заттардың</a:t>
            </a:r>
            <a:r>
              <a:rPr lang="ru-RU" sz="2400" dirty="0"/>
              <a:t> </a:t>
            </a:r>
            <a:r>
              <a:rPr lang="ru-RU" sz="2400" dirty="0" err="1"/>
              <a:t>шығу</a:t>
            </a:r>
            <a:r>
              <a:rPr lang="ru-RU" sz="2400" dirty="0"/>
              <a:t> </a:t>
            </a:r>
            <a:r>
              <a:rPr lang="ru-RU" sz="2400" dirty="0" err="1"/>
              <a:t>тегі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жіктелуін</a:t>
            </a:r>
            <a:r>
              <a:rPr lang="ru-RU" sz="2400" dirty="0"/>
              <a:t> </a:t>
            </a:r>
            <a:r>
              <a:rPr lang="ru-RU" sz="2400" dirty="0" err="1"/>
              <a:t>ұсынды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8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985114" y="1672476"/>
            <a:ext cx="6011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 dirty="0">
                <a:solidFill>
                  <a:srgbClr val="000099"/>
                </a:solidFill>
              </a:rPr>
              <a:t>«</a:t>
            </a:r>
            <a:r>
              <a:rPr lang="ru-RU" altLang="ru-RU" i="1" dirty="0" err="1">
                <a:solidFill>
                  <a:srgbClr val="000099"/>
                </a:solidFill>
              </a:rPr>
              <a:t>Организмдерден</a:t>
            </a:r>
            <a:r>
              <a:rPr lang="ru-RU" altLang="ru-RU" i="1" dirty="0">
                <a:solidFill>
                  <a:srgbClr val="000099"/>
                </a:solidFill>
              </a:rPr>
              <a:t> </a:t>
            </a:r>
            <a:r>
              <a:rPr lang="ru-RU" altLang="ru-RU" i="1" dirty="0" err="1">
                <a:solidFill>
                  <a:srgbClr val="000099"/>
                </a:solidFill>
              </a:rPr>
              <a:t>алынатын</a:t>
            </a:r>
            <a:r>
              <a:rPr lang="ru-RU" altLang="ru-RU" i="1" dirty="0">
                <a:solidFill>
                  <a:srgbClr val="000099"/>
                </a:solidFill>
              </a:rPr>
              <a:t> </a:t>
            </a:r>
            <a:r>
              <a:rPr lang="ru-RU" altLang="ru-RU" i="1" dirty="0" err="1">
                <a:solidFill>
                  <a:srgbClr val="000099"/>
                </a:solidFill>
              </a:rPr>
              <a:t>заттар</a:t>
            </a:r>
            <a:r>
              <a:rPr lang="ru-RU" altLang="ru-RU" i="1" dirty="0">
                <a:solidFill>
                  <a:srgbClr val="000099"/>
                </a:solidFill>
              </a:rPr>
              <a:t> (</a:t>
            </a:r>
            <a:r>
              <a:rPr lang="ru-RU" altLang="ru-RU" i="1" dirty="0" err="1">
                <a:solidFill>
                  <a:srgbClr val="000099"/>
                </a:solidFill>
              </a:rPr>
              <a:t>өсімдік</a:t>
            </a:r>
            <a:r>
              <a:rPr lang="ru-RU" altLang="ru-RU" i="1" dirty="0">
                <a:solidFill>
                  <a:srgbClr val="000099"/>
                </a:solidFill>
              </a:rPr>
              <a:t> </a:t>
            </a:r>
            <a:r>
              <a:rPr lang="ru-RU" altLang="ru-RU" i="1" dirty="0" err="1">
                <a:solidFill>
                  <a:srgbClr val="000099"/>
                </a:solidFill>
              </a:rPr>
              <a:t>және</a:t>
            </a:r>
            <a:r>
              <a:rPr lang="ru-RU" altLang="ru-RU" i="1" dirty="0">
                <a:solidFill>
                  <a:srgbClr val="000099"/>
                </a:solidFill>
              </a:rPr>
              <a:t> </a:t>
            </a:r>
            <a:r>
              <a:rPr lang="ru-RU" altLang="ru-RU" i="1" dirty="0" err="1">
                <a:solidFill>
                  <a:srgbClr val="000099"/>
                </a:solidFill>
              </a:rPr>
              <a:t>жануар</a:t>
            </a:r>
            <a:r>
              <a:rPr lang="ru-RU" altLang="ru-RU" i="1" dirty="0">
                <a:solidFill>
                  <a:srgbClr val="000099"/>
                </a:solidFill>
              </a:rPr>
              <a:t> </a:t>
            </a:r>
            <a:r>
              <a:rPr lang="ru-RU" altLang="ru-RU" i="1" dirty="0" err="1">
                <a:solidFill>
                  <a:srgbClr val="000099"/>
                </a:solidFill>
              </a:rPr>
              <a:t>тектес</a:t>
            </a:r>
            <a:r>
              <a:rPr lang="ru-RU" altLang="ru-RU" i="1" dirty="0">
                <a:solidFill>
                  <a:srgbClr val="000099"/>
                </a:solidFill>
              </a:rPr>
              <a:t>) - </a:t>
            </a:r>
            <a:r>
              <a:rPr lang="ru-RU" altLang="ru-RU" i="1" dirty="0" smtClean="0">
                <a:solidFill>
                  <a:srgbClr val="000099"/>
                </a:solidFill>
              </a:rPr>
              <a:t>ОРГАНИКАЛЫҚ, </a:t>
            </a:r>
            <a:r>
              <a:rPr lang="ru-RU" altLang="ru-RU" i="1" dirty="0" err="1">
                <a:solidFill>
                  <a:srgbClr val="000099"/>
                </a:solidFill>
              </a:rPr>
              <a:t>оларды</a:t>
            </a:r>
            <a:r>
              <a:rPr lang="ru-RU" altLang="ru-RU" i="1" dirty="0">
                <a:solidFill>
                  <a:srgbClr val="000099"/>
                </a:solidFill>
              </a:rPr>
              <a:t> </a:t>
            </a:r>
            <a:r>
              <a:rPr lang="ru-RU" altLang="ru-RU" i="1" dirty="0" err="1">
                <a:solidFill>
                  <a:srgbClr val="000099"/>
                </a:solidFill>
              </a:rPr>
              <a:t>зерттейтін</a:t>
            </a:r>
            <a:r>
              <a:rPr lang="ru-RU" altLang="ru-RU" i="1" dirty="0">
                <a:solidFill>
                  <a:srgbClr val="000099"/>
                </a:solidFill>
              </a:rPr>
              <a:t> </a:t>
            </a:r>
            <a:r>
              <a:rPr lang="ru-RU" altLang="ru-RU" i="1" dirty="0" err="1">
                <a:solidFill>
                  <a:srgbClr val="000099"/>
                </a:solidFill>
              </a:rPr>
              <a:t>ғылым</a:t>
            </a:r>
            <a:r>
              <a:rPr lang="ru-RU" altLang="ru-RU" i="1" dirty="0">
                <a:solidFill>
                  <a:srgbClr val="000099"/>
                </a:solidFill>
              </a:rPr>
              <a:t> - ОРГАНИКАЛЫҚ ХИМИЯ.»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71550" y="4292600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67878" y="4313059"/>
            <a:ext cx="8964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err="1">
                <a:solidFill>
                  <a:schemeClr val="bg2"/>
                </a:solidFill>
              </a:rPr>
              <a:t>Берзелиустың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айтуы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бойынша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органикалық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заттарды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бейорганикалық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заттар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сияқты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зертханадан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алу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мүмкін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емес</a:t>
            </a:r>
            <a:r>
              <a:rPr lang="ru-RU" altLang="ru-RU" b="1" dirty="0">
                <a:solidFill>
                  <a:schemeClr val="bg2"/>
                </a:solidFill>
              </a:rPr>
              <a:t>. </a:t>
            </a:r>
            <a:r>
              <a:rPr lang="ru-RU" altLang="ru-RU" b="1" dirty="0" err="1">
                <a:solidFill>
                  <a:schemeClr val="bg2"/>
                </a:solidFill>
              </a:rPr>
              <a:t>Оларды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организмдер</a:t>
            </a:r>
            <a:r>
              <a:rPr lang="ru-RU" altLang="ru-RU" b="1" dirty="0">
                <a:solidFill>
                  <a:schemeClr val="bg2"/>
                </a:solidFill>
              </a:rPr>
              <a:t> «</a:t>
            </a:r>
            <a:r>
              <a:rPr lang="ru-RU" altLang="ru-RU" b="1" dirty="0" err="1">
                <a:solidFill>
                  <a:schemeClr val="bg2"/>
                </a:solidFill>
              </a:rPr>
              <a:t>тіршілік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күшінің</a:t>
            </a:r>
            <a:r>
              <a:rPr lang="ru-RU" altLang="ru-RU" b="1" dirty="0">
                <a:solidFill>
                  <a:schemeClr val="bg2"/>
                </a:solidFill>
              </a:rPr>
              <a:t>» </a:t>
            </a:r>
            <a:r>
              <a:rPr lang="ru-RU" altLang="ru-RU" b="1" dirty="0" err="1">
                <a:solidFill>
                  <a:schemeClr val="bg2"/>
                </a:solidFill>
              </a:rPr>
              <a:t>әсерінен</a:t>
            </a:r>
            <a:r>
              <a:rPr lang="ru-RU" altLang="ru-RU" b="1" dirty="0">
                <a:solidFill>
                  <a:schemeClr val="bg2"/>
                </a:solidFill>
              </a:rPr>
              <a:t> </a:t>
            </a:r>
            <a:r>
              <a:rPr lang="ru-RU" altLang="ru-RU" b="1" dirty="0" err="1">
                <a:solidFill>
                  <a:schemeClr val="bg2"/>
                </a:solidFill>
              </a:rPr>
              <a:t>жасайды</a:t>
            </a:r>
            <a:r>
              <a:rPr lang="ru-RU" altLang="ru-RU" b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6150" name="Picture 9" descr="Grafika.ru - 09-000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619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2843213" y="844814"/>
            <a:ext cx="5905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 err="1"/>
              <a:t>Йенс</a:t>
            </a:r>
            <a:r>
              <a:rPr lang="ru-RU" altLang="ru-RU" sz="2800" b="1" dirty="0"/>
              <a:t> Якобс Берцелиус – 1807 </a:t>
            </a:r>
            <a:r>
              <a:rPr lang="kk-KZ" altLang="ru-RU" sz="2800" b="1" dirty="0" smtClean="0"/>
              <a:t>жыл</a:t>
            </a:r>
            <a:r>
              <a:rPr lang="ru-RU" altLang="ru-RU" sz="2800" b="1" dirty="0" smtClean="0"/>
              <a:t>.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47244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79612" y="300981"/>
            <a:ext cx="670227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chemeClr val="bg2"/>
                </a:solidFill>
              </a:rPr>
              <a:t>1824 ж. –</a:t>
            </a:r>
            <a:r>
              <a:rPr lang="ru-RU" altLang="ru-RU" dirty="0" err="1" smtClean="0">
                <a:solidFill>
                  <a:schemeClr val="bg2"/>
                </a:solidFill>
              </a:rPr>
              <a:t>қымыздық</a:t>
            </a:r>
            <a:r>
              <a:rPr lang="ru-RU" altLang="ru-RU" dirty="0" smtClean="0">
                <a:solidFill>
                  <a:schemeClr val="bg2"/>
                </a:solidFill>
              </a:rPr>
              <a:t> </a:t>
            </a:r>
            <a:r>
              <a:rPr lang="ru-RU" altLang="ru-RU" dirty="0" err="1" smtClean="0">
                <a:solidFill>
                  <a:schemeClr val="bg2"/>
                </a:solidFill>
              </a:rPr>
              <a:t>қышқылы</a:t>
            </a:r>
            <a:r>
              <a:rPr lang="ru-RU" altLang="ru-RU" dirty="0" smtClean="0">
                <a:solidFill>
                  <a:schemeClr val="bg2"/>
                </a:solidFill>
              </a:rPr>
              <a:t> </a:t>
            </a:r>
            <a:r>
              <a:rPr lang="ru-RU" altLang="ru-RU" dirty="0" err="1" smtClean="0">
                <a:solidFill>
                  <a:schemeClr val="bg2"/>
                </a:solidFill>
              </a:rPr>
              <a:t>синтезделген</a:t>
            </a:r>
            <a:r>
              <a:rPr lang="ru-RU" altLang="ru-RU" dirty="0">
                <a:solidFill>
                  <a:schemeClr val="bg2"/>
                </a:solidFill>
              </a:rPr>
              <a:t/>
            </a:r>
            <a:br>
              <a:rPr lang="ru-RU" altLang="ru-RU" dirty="0">
                <a:solidFill>
                  <a:schemeClr val="bg2"/>
                </a:solidFill>
              </a:rPr>
            </a:br>
            <a:r>
              <a:rPr lang="ru-RU" altLang="ru-RU" dirty="0" smtClean="0">
                <a:solidFill>
                  <a:schemeClr val="bg2"/>
                </a:solidFill>
              </a:rPr>
              <a:t>1828 </a:t>
            </a:r>
            <a:r>
              <a:rPr lang="ru-RU" altLang="ru-RU" dirty="0">
                <a:solidFill>
                  <a:schemeClr val="bg2"/>
                </a:solidFill>
              </a:rPr>
              <a:t>г. – мочевина </a:t>
            </a:r>
            <a:endParaRPr lang="ru-RU" altLang="ru-RU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kk-KZ" altLang="ru-RU" sz="10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1000" dirty="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chemeClr val="bg2"/>
                </a:solidFill>
              </a:rPr>
              <a:t> </a:t>
            </a:r>
            <a:r>
              <a:rPr lang="ru-RU" altLang="ru-RU" sz="1600" dirty="0">
                <a:solidFill>
                  <a:schemeClr val="bg2"/>
                </a:solidFill>
              </a:rPr>
              <a:t>«Мен </a:t>
            </a:r>
            <a:r>
              <a:rPr lang="ru-RU" altLang="ru-RU" sz="1600" dirty="0" err="1">
                <a:solidFill>
                  <a:schemeClr val="bg2"/>
                </a:solidFill>
              </a:rPr>
              <a:t>бұдан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әрі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үнсіз</a:t>
            </a:r>
            <a:r>
              <a:rPr lang="ru-RU" altLang="ru-RU" sz="1600" dirty="0">
                <a:solidFill>
                  <a:schemeClr val="bg2"/>
                </a:solidFill>
              </a:rPr>
              <a:t> бола </a:t>
            </a:r>
            <a:r>
              <a:rPr lang="ru-RU" altLang="ru-RU" sz="1600" dirty="0" err="1">
                <a:solidFill>
                  <a:schemeClr val="bg2"/>
                </a:solidFill>
              </a:rPr>
              <a:t>алмаймын</a:t>
            </a:r>
            <a:r>
              <a:rPr lang="ru-RU" altLang="ru-RU" sz="1600" dirty="0">
                <a:solidFill>
                  <a:schemeClr val="bg2"/>
                </a:solidFill>
              </a:rPr>
              <a:t>, </a:t>
            </a:r>
            <a:r>
              <a:rPr lang="ru-RU" altLang="ru-RU" sz="1600" dirty="0" err="1">
                <a:solidFill>
                  <a:schemeClr val="bg2"/>
                </a:solidFill>
              </a:rPr>
              <a:t>және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мочевинаны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бүйректің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көмегінсіз</a:t>
            </a:r>
            <a:r>
              <a:rPr lang="ru-RU" altLang="ru-RU" sz="1600" dirty="0">
                <a:solidFill>
                  <a:schemeClr val="bg2"/>
                </a:solidFill>
              </a:rPr>
              <a:t>, </a:t>
            </a:r>
            <a:r>
              <a:rPr lang="ru-RU" altLang="ru-RU" sz="1600" dirty="0" err="1">
                <a:solidFill>
                  <a:schemeClr val="bg2"/>
                </a:solidFill>
              </a:rPr>
              <a:t>итсіз</a:t>
            </a:r>
            <a:r>
              <a:rPr lang="ru-RU" altLang="ru-RU" sz="1600" dirty="0">
                <a:solidFill>
                  <a:schemeClr val="bg2"/>
                </a:solidFill>
              </a:rPr>
              <a:t>, </a:t>
            </a:r>
            <a:r>
              <a:rPr lang="ru-RU" altLang="ru-RU" sz="1600" dirty="0" err="1">
                <a:solidFill>
                  <a:schemeClr val="bg2"/>
                </a:solidFill>
              </a:rPr>
              <a:t>адамсыз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және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жалпы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тірі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жанның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қатысуынсыз</a:t>
            </a:r>
            <a:r>
              <a:rPr lang="ru-RU" altLang="ru-RU" sz="1600" dirty="0">
                <a:solidFill>
                  <a:schemeClr val="bg2"/>
                </a:solidFill>
              </a:rPr>
              <a:t> ала </a:t>
            </a:r>
            <a:r>
              <a:rPr lang="ru-RU" altLang="ru-RU" sz="1600" dirty="0" err="1">
                <a:solidFill>
                  <a:schemeClr val="bg2"/>
                </a:solidFill>
              </a:rPr>
              <a:t>аламын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деп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хабарлауым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керек</a:t>
            </a:r>
            <a:r>
              <a:rPr lang="ru-RU" altLang="ru-RU" sz="1600" dirty="0">
                <a:solidFill>
                  <a:schemeClr val="bg2"/>
                </a:solidFill>
              </a:rPr>
              <a:t> ...» (</a:t>
            </a:r>
            <a:r>
              <a:rPr lang="ru-RU" altLang="ru-RU" sz="1600" dirty="0" err="1">
                <a:solidFill>
                  <a:schemeClr val="bg2"/>
                </a:solidFill>
              </a:rPr>
              <a:t>Вёлердің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 smtClean="0">
                <a:solidFill>
                  <a:schemeClr val="bg2"/>
                </a:solidFill>
              </a:rPr>
              <a:t>Берцелиусқа</a:t>
            </a:r>
            <a:r>
              <a:rPr lang="ru-RU" altLang="ru-RU" sz="1600" dirty="0" smtClean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жазған</a:t>
            </a:r>
            <a:r>
              <a:rPr lang="ru-RU" altLang="ru-RU" sz="1600" dirty="0">
                <a:solidFill>
                  <a:schemeClr val="bg2"/>
                </a:solidFill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</a:rPr>
              <a:t>хатынан</a:t>
            </a:r>
            <a:r>
              <a:rPr lang="ru-RU" altLang="ru-RU" sz="1600" dirty="0">
                <a:solidFill>
                  <a:schemeClr val="bg2"/>
                </a:solidFill>
              </a:rPr>
              <a:t>)                                                            </a:t>
            </a:r>
            <a:r>
              <a:rPr lang="ru-RU" altLang="ru-RU" sz="1800" dirty="0">
                <a:solidFill>
                  <a:schemeClr val="bg2"/>
                </a:solidFill>
              </a:rPr>
              <a:t/>
            </a:r>
            <a:br>
              <a:rPr lang="ru-RU" altLang="ru-RU" sz="1800" dirty="0">
                <a:solidFill>
                  <a:schemeClr val="bg2"/>
                </a:solidFill>
              </a:rPr>
            </a:br>
            <a:r>
              <a:rPr lang="ru-RU" altLang="ru-RU" sz="1800" dirty="0">
                <a:solidFill>
                  <a:schemeClr val="bg2"/>
                </a:solidFill>
              </a:rPr>
              <a:t>                                                                                             </a:t>
            </a:r>
          </a:p>
        </p:txBody>
      </p:sp>
      <p:pic>
        <p:nvPicPr>
          <p:cNvPr id="7172" name="Picture 7" descr="i?id=fea6642197e39832e98b43cbc9335d33-12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" y="2964720"/>
            <a:ext cx="14112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i?id=42397a29b91cd94c4cd516e05fd5397e-12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53" y="2995613"/>
            <a:ext cx="13017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i?id=44ed38d0bc294ccea62d6da203f0d6a7-6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39" y="2995613"/>
            <a:ext cx="13017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i?id=90af11803be6282b4e51afdb8866f02b-80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01233"/>
            <a:ext cx="14525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Frank Woh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635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179388" y="1484313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</a:rPr>
              <a:t>Ф. Вёлер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305593" y="5663356"/>
            <a:ext cx="1547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2"/>
                </a:solidFill>
              </a:rPr>
              <a:t>1842г. – анилин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223037" y="495300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err="1">
                <a:solidFill>
                  <a:schemeClr val="bg2"/>
                </a:solidFill>
              </a:rPr>
              <a:t>Н.Н.Зинин</a:t>
            </a:r>
            <a:endParaRPr lang="ru-RU" altLang="ru-RU" b="1" dirty="0">
              <a:solidFill>
                <a:schemeClr val="bg2"/>
              </a:solidFill>
            </a:endParaRP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2608414" y="4729316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bg2"/>
                </a:solidFill>
              </a:rPr>
              <a:t>А. </a:t>
            </a:r>
            <a:r>
              <a:rPr lang="ru-RU" altLang="ru-RU" b="1" dirty="0" err="1">
                <a:solidFill>
                  <a:schemeClr val="bg2"/>
                </a:solidFill>
              </a:rPr>
              <a:t>Кольбе</a:t>
            </a:r>
            <a:endParaRPr lang="ru-RU" altLang="ru-RU" b="1" dirty="0">
              <a:solidFill>
                <a:schemeClr val="bg2"/>
              </a:solidFill>
            </a:endParaRP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2285147" y="5192734"/>
            <a:ext cx="244792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200" dirty="0">
                <a:solidFill>
                  <a:schemeClr val="bg2"/>
                </a:solidFill>
              </a:rPr>
              <a:t>1845г. – </a:t>
            </a:r>
            <a:r>
              <a:rPr lang="ru-RU" altLang="ru-RU" sz="2200" dirty="0" err="1">
                <a:solidFill>
                  <a:schemeClr val="bg2"/>
                </a:solidFill>
              </a:rPr>
              <a:t>сірке</a:t>
            </a:r>
            <a:r>
              <a:rPr lang="ru-RU" altLang="ru-RU" sz="2200" dirty="0">
                <a:solidFill>
                  <a:schemeClr val="bg2"/>
                </a:solidFill>
              </a:rPr>
              <a:t> </a:t>
            </a:r>
            <a:r>
              <a:rPr lang="ru-RU" altLang="ru-RU" sz="2200" dirty="0" err="1" smtClean="0">
                <a:solidFill>
                  <a:schemeClr val="bg2"/>
                </a:solidFill>
              </a:rPr>
              <a:t>қышқылы</a:t>
            </a:r>
            <a:endParaRPr lang="ru-RU" altLang="ru-RU" sz="2200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ru-RU" altLang="ru-RU" sz="2200" dirty="0" smtClean="0">
                <a:solidFill>
                  <a:schemeClr val="bg2"/>
                </a:solidFill>
              </a:rPr>
              <a:t>1847г</a:t>
            </a:r>
            <a:r>
              <a:rPr lang="ru-RU" altLang="ru-RU" sz="2200" dirty="0">
                <a:solidFill>
                  <a:schemeClr val="bg2"/>
                </a:solidFill>
              </a:rPr>
              <a:t>. </a:t>
            </a:r>
            <a:r>
              <a:rPr lang="ru-RU" altLang="ru-RU" sz="2200" dirty="0" smtClean="0">
                <a:solidFill>
                  <a:schemeClr val="bg2"/>
                </a:solidFill>
              </a:rPr>
              <a:t>–</a:t>
            </a:r>
            <a:r>
              <a:rPr lang="ru-RU" altLang="ru-RU" sz="2000" dirty="0">
                <a:solidFill>
                  <a:schemeClr val="bg2"/>
                </a:solidFill>
              </a:rPr>
              <a:t>карбон </a:t>
            </a:r>
            <a:r>
              <a:rPr lang="ru-RU" altLang="ru-RU" sz="2000" dirty="0" err="1">
                <a:solidFill>
                  <a:schemeClr val="bg2"/>
                </a:solidFill>
              </a:rPr>
              <a:t>қышқылдары</a:t>
            </a:r>
            <a:endParaRPr lang="ru-RU" altLang="ru-RU" sz="2200" dirty="0">
              <a:solidFill>
                <a:schemeClr val="bg2"/>
              </a:solidFill>
            </a:endParaRP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4571580" y="4964134"/>
            <a:ext cx="158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err="1">
                <a:solidFill>
                  <a:schemeClr val="bg2"/>
                </a:solidFill>
              </a:rPr>
              <a:t>М.Бертло</a:t>
            </a:r>
            <a:endParaRPr lang="ru-RU" altLang="ru-RU" b="1" dirty="0">
              <a:solidFill>
                <a:schemeClr val="bg2"/>
              </a:solidFill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4849609" y="5604899"/>
            <a:ext cx="1368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2"/>
                </a:solidFill>
              </a:rPr>
              <a:t>1854г. – </a:t>
            </a:r>
            <a:br>
              <a:rPr lang="ru-RU" altLang="ru-RU" dirty="0">
                <a:solidFill>
                  <a:schemeClr val="bg2"/>
                </a:solidFill>
              </a:rPr>
            </a:br>
            <a:r>
              <a:rPr lang="ru-RU" altLang="ru-RU" dirty="0" err="1">
                <a:solidFill>
                  <a:schemeClr val="bg2"/>
                </a:solidFill>
              </a:rPr>
              <a:t>майлар</a:t>
            </a:r>
            <a:endParaRPr lang="ru-RU" altLang="ru-RU" dirty="0">
              <a:solidFill>
                <a:schemeClr val="bg2"/>
              </a:solidFill>
            </a:endParaRP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6717148" y="4886325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bg2"/>
                </a:solidFill>
              </a:rPr>
              <a:t>А.М. Бутлеров</a:t>
            </a:r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7055643" y="5376299"/>
            <a:ext cx="1800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2"/>
                </a:solidFill>
              </a:rPr>
              <a:t>1861г. – </a:t>
            </a:r>
            <a:r>
              <a:rPr lang="ru-RU" altLang="ru-RU" dirty="0" err="1">
                <a:solidFill>
                  <a:schemeClr val="bg2"/>
                </a:solidFill>
              </a:rPr>
              <a:t>қантты</a:t>
            </a:r>
            <a:r>
              <a:rPr lang="ru-RU" altLang="ru-RU" dirty="0">
                <a:solidFill>
                  <a:schemeClr val="bg2"/>
                </a:solidFill>
              </a:rPr>
              <a:t> </a:t>
            </a:r>
            <a:r>
              <a:rPr lang="ru-RU" altLang="ru-RU" dirty="0" err="1">
                <a:solidFill>
                  <a:schemeClr val="bg2"/>
                </a:solidFill>
              </a:rPr>
              <a:t>заттар</a:t>
            </a:r>
            <a:endParaRPr lang="ru-RU" alt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43213" y="1052513"/>
            <a:ext cx="609431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000" b="1" dirty="0">
                <a:solidFill>
                  <a:srgbClr val="9E1258"/>
                </a:solidFill>
              </a:rPr>
              <a:t>«</a:t>
            </a:r>
            <a:r>
              <a:rPr lang="ru-RU" altLang="ru-RU" sz="3000" b="1" dirty="0" err="1">
                <a:solidFill>
                  <a:srgbClr val="9E1258"/>
                </a:solidFill>
              </a:rPr>
              <a:t>Органикалық</a:t>
            </a:r>
            <a:r>
              <a:rPr lang="ru-RU" altLang="ru-RU" sz="3000" b="1" dirty="0">
                <a:solidFill>
                  <a:srgbClr val="9E1258"/>
                </a:solidFill>
              </a:rPr>
              <a:t> химия - </a:t>
            </a:r>
            <a:r>
              <a:rPr lang="ru-RU" altLang="ru-RU" sz="3000" b="1" dirty="0" err="1">
                <a:solidFill>
                  <a:srgbClr val="9E1258"/>
                </a:solidFill>
              </a:rPr>
              <a:t>бұл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көмірсутектер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химиясы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және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олардың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туындылары</a:t>
            </a:r>
            <a:r>
              <a:rPr lang="ru-RU" altLang="ru-RU" sz="3000" b="1" dirty="0">
                <a:solidFill>
                  <a:srgbClr val="9E1258"/>
                </a:solidFill>
              </a:rPr>
              <a:t>, </a:t>
            </a:r>
            <a:r>
              <a:rPr lang="ru-RU" altLang="ru-RU" sz="3000" b="1" dirty="0" err="1" smtClean="0">
                <a:solidFill>
                  <a:srgbClr val="9E1258"/>
                </a:solidFill>
              </a:rPr>
              <a:t>яғни</a:t>
            </a:r>
            <a:r>
              <a:rPr lang="ru-RU" altLang="ru-RU" sz="3000" b="1" dirty="0" smtClean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сутегі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басқа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атомдармен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немесе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атомдар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топтарымен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алмастырылған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кезде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пайда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болатын</a:t>
            </a:r>
            <a:r>
              <a:rPr lang="ru-RU" altLang="ru-RU" sz="3000" b="1" dirty="0">
                <a:solidFill>
                  <a:srgbClr val="9E1258"/>
                </a:solidFill>
              </a:rPr>
              <a:t> </a:t>
            </a:r>
            <a:r>
              <a:rPr lang="ru-RU" altLang="ru-RU" sz="3000" b="1" dirty="0" err="1">
                <a:solidFill>
                  <a:srgbClr val="9E1258"/>
                </a:solidFill>
              </a:rPr>
              <a:t>өнімдер</a:t>
            </a:r>
            <a:r>
              <a:rPr lang="ru-RU" altLang="ru-RU" sz="3000" b="1" dirty="0">
                <a:solidFill>
                  <a:srgbClr val="9E1258"/>
                </a:solidFill>
              </a:rPr>
              <a:t>»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752975" y="4361537"/>
            <a:ext cx="39608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000" b="1"/>
              <a:t>К. Шорлеммер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9750" y="5445125"/>
            <a:ext cx="8174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130 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бұрын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классикалық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анықтама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7" descr="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23764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Гофман. Большая советская энциклопедия. понят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2503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0" y="1644445"/>
            <a:ext cx="289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1045" y="690338"/>
            <a:ext cx="7108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Бутлеров Александр Михайлович</a:t>
            </a:r>
            <a:br>
              <a:rPr lang="ru-RU" sz="2800" dirty="0"/>
            </a:br>
            <a:r>
              <a:rPr lang="ru-RU" sz="2800" dirty="0"/>
              <a:t>(1828-1886)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2574" y="2537693"/>
            <a:ext cx="4980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Органикалық</a:t>
            </a:r>
            <a:r>
              <a:rPr lang="ru-RU" sz="2400" dirty="0"/>
              <a:t> </a:t>
            </a:r>
            <a:r>
              <a:rPr lang="ru-RU" sz="2400" dirty="0" err="1"/>
              <a:t>қосылыстар</a:t>
            </a:r>
            <a:r>
              <a:rPr lang="ru-RU" sz="2400" dirty="0"/>
              <a:t> </a:t>
            </a:r>
            <a:endParaRPr lang="en-US" sz="2400" dirty="0" smtClean="0"/>
          </a:p>
          <a:p>
            <a:r>
              <a:rPr lang="ru-RU" sz="2400" dirty="0" err="1" smtClean="0"/>
              <a:t>құрылымының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теориясы</a:t>
            </a:r>
            <a:r>
              <a:rPr lang="en-US" sz="2400" dirty="0" smtClean="0"/>
              <a:t> (1861 </a:t>
            </a:r>
            <a:r>
              <a:rPr lang="kk-KZ" sz="2400" dirty="0" smtClean="0"/>
              <a:t>ж</a:t>
            </a:r>
            <a:r>
              <a:rPr lang="en-US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20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423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err="1">
                <a:latin typeface="Comic Sans MS" panose="030F0702030302020204" pitchFamily="66" charset="0"/>
              </a:rPr>
              <a:t>Химиялық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қосылыстардың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құрылысы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теориясының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негізгі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ережелері</a:t>
            </a:r>
            <a:endParaRPr lang="ru-RU" sz="3200" dirty="0" smtClean="0">
              <a:latin typeface="Comic Sans MS" panose="030F0702030302020204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38300"/>
            <a:ext cx="7620000" cy="99060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ru-RU" sz="2400" b="1" i="1" dirty="0"/>
              <a:t>1</a:t>
            </a:r>
            <a:r>
              <a:rPr lang="ru-RU" sz="2400" b="1" i="1" dirty="0" smtClean="0"/>
              <a:t>. </a:t>
            </a:r>
            <a:r>
              <a:rPr lang="ru-RU" sz="2400" b="1" i="1" dirty="0" err="1"/>
              <a:t>Молекулалардағы</a:t>
            </a:r>
            <a:r>
              <a:rPr lang="ru-RU" sz="2400" b="1" i="1" dirty="0"/>
              <a:t> </a:t>
            </a:r>
            <a:r>
              <a:rPr lang="ru-RU" sz="2400" b="1" i="1" dirty="0" err="1"/>
              <a:t>атомдар</a:t>
            </a:r>
            <a:r>
              <a:rPr lang="ru-RU" sz="2400" b="1" i="1" dirty="0"/>
              <a:t> </a:t>
            </a:r>
            <a:r>
              <a:rPr lang="ru-RU" sz="2400" b="1" i="1" dirty="0" err="1"/>
              <a:t>валенттілігіне</a:t>
            </a:r>
            <a:r>
              <a:rPr lang="ru-RU" sz="2400" b="1" i="1" dirty="0"/>
              <a:t> </a:t>
            </a:r>
            <a:r>
              <a:rPr lang="ru-RU" sz="2400" b="1" i="1" dirty="0" err="1"/>
              <a:t>сәйкес</a:t>
            </a:r>
            <a:r>
              <a:rPr lang="ru-RU" sz="2400" b="1" i="1" dirty="0"/>
              <a:t> </a:t>
            </a:r>
            <a:r>
              <a:rPr lang="ru-RU" sz="2400" b="1" i="1" dirty="0" err="1"/>
              <a:t>белгілі</a:t>
            </a:r>
            <a:r>
              <a:rPr lang="ru-RU" sz="2400" b="1" i="1" dirty="0"/>
              <a:t> </a:t>
            </a:r>
            <a:r>
              <a:rPr lang="ru-RU" sz="2400" b="1" i="1" dirty="0" err="1"/>
              <a:t>бір</a:t>
            </a:r>
            <a:r>
              <a:rPr lang="ru-RU" sz="2400" b="1" i="1" dirty="0"/>
              <a:t> </a:t>
            </a:r>
            <a:r>
              <a:rPr lang="ru-RU" sz="2400" b="1" i="1" dirty="0" err="1"/>
              <a:t>ретпен</a:t>
            </a:r>
            <a:r>
              <a:rPr lang="ru-RU" sz="2400" b="1" i="1" dirty="0"/>
              <a:t> </a:t>
            </a:r>
            <a:r>
              <a:rPr lang="ru-RU" sz="2400" b="1" i="1" dirty="0" err="1"/>
              <a:t>байланысқан</a:t>
            </a:r>
            <a:r>
              <a:rPr lang="ru-RU" sz="2400" b="1" i="1" dirty="0"/>
              <a:t>. (</a:t>
            </a:r>
            <a:r>
              <a:rPr lang="ru-RU" sz="2400" b="1" i="1" dirty="0" err="1"/>
              <a:t>Көміртек</a:t>
            </a:r>
            <a:r>
              <a:rPr lang="ru-RU" sz="2400" b="1" i="1" dirty="0"/>
              <a:t> - </a:t>
            </a:r>
            <a:r>
              <a:rPr lang="ru-RU" sz="2400" b="1" i="1" dirty="0" err="1"/>
              <a:t>төрт</a:t>
            </a:r>
            <a:r>
              <a:rPr lang="ru-RU" sz="2400" b="1" i="1" dirty="0"/>
              <a:t> </a:t>
            </a:r>
            <a:r>
              <a:rPr lang="ru-RU" sz="2400" b="1" i="1" dirty="0" err="1"/>
              <a:t>валентті</a:t>
            </a:r>
            <a:r>
              <a:rPr lang="ru-RU" sz="2400" b="1" i="1" dirty="0"/>
              <a:t>).</a:t>
            </a:r>
            <a:endParaRPr lang="ru-RU" sz="2400" b="1" i="1" u="sng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7484" y="2809875"/>
            <a:ext cx="868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а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)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төрт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валентті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көміртек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атомдары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бір-бірімен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қосылып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әртүрлі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тізбектер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құра</a:t>
            </a:r>
            <a:r>
              <a:rPr lang="ru-RU" altLang="ru-RU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алады</a:t>
            </a:r>
            <a:r>
              <a:rPr lang="ru-RU" altLang="ru-RU" sz="1800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: </a:t>
            </a:r>
            <a:endParaRPr lang="ru-RU" altLang="ru-RU" sz="18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277713"/>
            <a:ext cx="1565787" cy="55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1061884" cy="74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1112290" cy="88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14209" y="38862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тармақталмаған</a:t>
            </a:r>
            <a:r>
              <a:rPr lang="ru-RU" altLang="ru-RU" sz="12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2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ашық</a:t>
            </a:r>
            <a:endParaRPr lang="ru-RU" altLang="ru-RU" sz="12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4836" name="Group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6710108"/>
              </p:ext>
            </p:extLst>
          </p:nvPr>
        </p:nvGraphicFramePr>
        <p:xfrm>
          <a:off x="3021729" y="4045017"/>
          <a:ext cx="2057400" cy="3048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ашық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тармақталған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79" name="Rectangle 21"/>
          <p:cNvSpPr>
            <a:spLocks noChangeArrowheads="1"/>
          </p:cNvSpPr>
          <p:nvPr/>
        </p:nvSpPr>
        <p:spPr bwMode="auto">
          <a:xfrm>
            <a:off x="6134100" y="4162752"/>
            <a:ext cx="731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жабық</a:t>
            </a:r>
            <a:r>
              <a:rPr lang="ru-RU" altLang="ru-RU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80" name="Rectangle 22"/>
          <p:cNvSpPr>
            <a:spLocks noChangeArrowheads="1"/>
          </p:cNvSpPr>
          <p:nvPr/>
        </p:nvSpPr>
        <p:spPr bwMode="auto">
          <a:xfrm>
            <a:off x="304800" y="4660533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б)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көміртек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атомдарының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молекулаларға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қосылу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тәртібі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әр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түрлі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болуы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мүмкін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көміртек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атомдары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арасындағы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ковалентті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химиялық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байланыстың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түріне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байланысты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бір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немесе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көп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екі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үш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):</a:t>
            </a:r>
          </a:p>
        </p:txBody>
      </p:sp>
      <p:pic>
        <p:nvPicPr>
          <p:cNvPr id="718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3" y="5662612"/>
            <a:ext cx="1186205" cy="75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10" y="5714999"/>
            <a:ext cx="1460090" cy="7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59245"/>
            <a:ext cx="1755058" cy="4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4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 smtClean="0"/>
              <a:t>ереже</a:t>
            </a:r>
            <a:endParaRPr lang="ru-R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1066800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ru-RU" sz="2800" dirty="0" smtClean="0"/>
              <a:t> 	</a:t>
            </a:r>
            <a:r>
              <a:rPr lang="ru-RU" sz="2800" dirty="0" err="1" smtClean="0"/>
              <a:t>Заттардың</a:t>
            </a:r>
            <a:r>
              <a:rPr lang="ru-RU" sz="2800" dirty="0" smtClean="0"/>
              <a:t> </a:t>
            </a:r>
            <a:r>
              <a:rPr lang="ru-RU" sz="2800" dirty="0" err="1"/>
              <a:t>қасиеттері</a:t>
            </a:r>
            <a:r>
              <a:rPr lang="ru-RU" sz="2800" dirty="0"/>
              <a:t> </a:t>
            </a:r>
            <a:r>
              <a:rPr lang="ru-RU" sz="2800" dirty="0" err="1"/>
              <a:t>олардың</a:t>
            </a:r>
            <a:r>
              <a:rPr lang="ru-RU" sz="2800" dirty="0"/>
              <a:t> </a:t>
            </a:r>
            <a:r>
              <a:rPr lang="ru-RU" sz="2800" dirty="0" err="1"/>
              <a:t>сапалық</a:t>
            </a:r>
            <a:r>
              <a:rPr lang="ru-RU" sz="2800" dirty="0"/>
              <a:t> </a:t>
            </a:r>
            <a:r>
              <a:rPr lang="ru-RU" sz="2800" dirty="0" err="1" smtClean="0"/>
              <a:t>және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сандық</a:t>
            </a:r>
            <a:r>
              <a:rPr lang="ru-RU" sz="2800" dirty="0" smtClean="0"/>
              <a:t> </a:t>
            </a:r>
            <a:r>
              <a:rPr lang="ru-RU" sz="2800" dirty="0" err="1"/>
              <a:t>құрамына</a:t>
            </a:r>
            <a:r>
              <a:rPr lang="ru-RU" sz="2800" dirty="0"/>
              <a:t> </a:t>
            </a:r>
            <a:r>
              <a:rPr lang="ru-RU" sz="2800" dirty="0" err="1"/>
              <a:t>ғана</a:t>
            </a:r>
            <a:r>
              <a:rPr lang="ru-RU" sz="2800" dirty="0"/>
              <a:t> </a:t>
            </a:r>
            <a:r>
              <a:rPr lang="ru-RU" sz="2800" dirty="0" err="1"/>
              <a:t>емес</a:t>
            </a:r>
            <a:r>
              <a:rPr lang="ru-RU" sz="2800" dirty="0"/>
              <a:t>, </a:t>
            </a:r>
            <a:r>
              <a:rPr lang="ru-RU" sz="2800" dirty="0" err="1"/>
              <a:t>сонымен</a:t>
            </a:r>
            <a:r>
              <a:rPr lang="ru-RU" sz="2800" dirty="0"/>
              <a:t> </a:t>
            </a:r>
            <a:r>
              <a:rPr lang="ru-RU" sz="2800" dirty="0" err="1"/>
              <a:t>қатар</a:t>
            </a:r>
            <a:r>
              <a:rPr lang="ru-RU" sz="2800" dirty="0"/>
              <a:t> </a:t>
            </a:r>
            <a:r>
              <a:rPr lang="ru-RU" sz="2800" dirty="0" err="1"/>
              <a:t>олардың</a:t>
            </a:r>
            <a:r>
              <a:rPr lang="ru-RU" sz="2800" dirty="0"/>
              <a:t> </a:t>
            </a:r>
            <a:r>
              <a:rPr lang="ru-RU" sz="2800" dirty="0" err="1"/>
              <a:t>молекулаларының</a:t>
            </a:r>
            <a:r>
              <a:rPr lang="ru-RU" sz="2800" dirty="0"/>
              <a:t> </a:t>
            </a:r>
            <a:r>
              <a:rPr lang="ru-RU" sz="2800" dirty="0" err="1"/>
              <a:t>құрылымына</a:t>
            </a:r>
            <a:r>
              <a:rPr lang="ru-RU" sz="2800" dirty="0"/>
              <a:t> </a:t>
            </a:r>
            <a:r>
              <a:rPr lang="ru-RU" sz="2800" dirty="0" err="1"/>
              <a:t>байланысты</a:t>
            </a:r>
            <a:r>
              <a:rPr lang="ru-RU" sz="2800" dirty="0"/>
              <a:t>.</a:t>
            </a:r>
            <a:endParaRPr lang="ru-RU" sz="2800" b="1" i="1" u="sng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3859886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50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Бұл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позиция изомерия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құбылысын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түсіндіреді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Құрамы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бірдей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бірақ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химиялық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немесе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кеңістіктік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құрылымы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әр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түрлі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сондықтан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қасиеттері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әр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түрлі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заттарды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изомерлер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деп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атайды</a:t>
            </a:r>
            <a:r>
              <a:rPr lang="ru-RU" altLang="ru-RU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endParaRPr lang="ru-RU" altLang="ru-RU" sz="2800" i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>
                <a:latin typeface="Comic Sans MS" panose="030F0702030302020204" pitchFamily="66" charset="0"/>
              </a:rPr>
              <a:t>Изомерияның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түрлері</a:t>
            </a:r>
            <a:r>
              <a:rPr lang="ru-RU" dirty="0" smtClean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968" y="2667000"/>
            <a:ext cx="8219767" cy="33528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600" b="1" dirty="0" err="1"/>
              <a:t>Құрылымдық</a:t>
            </a:r>
            <a:r>
              <a:rPr lang="ru-RU" sz="3600" b="1" dirty="0"/>
              <a:t> </a:t>
            </a:r>
            <a:r>
              <a:rPr lang="ru-RU" sz="3600" dirty="0"/>
              <a:t>(</a:t>
            </a:r>
            <a:r>
              <a:rPr lang="ru-RU" sz="3600" dirty="0" err="1"/>
              <a:t>көміртегі</a:t>
            </a:r>
            <a:r>
              <a:rPr lang="ru-RU" sz="3600" dirty="0"/>
              <a:t> </a:t>
            </a:r>
            <a:r>
              <a:rPr lang="ru-RU" sz="3600" dirty="0" err="1"/>
              <a:t>қаңқасының</a:t>
            </a:r>
            <a:r>
              <a:rPr lang="ru-RU" sz="3600" dirty="0"/>
              <a:t> </a:t>
            </a:r>
            <a:r>
              <a:rPr lang="ru-RU" sz="3600" dirty="0" err="1"/>
              <a:t>изомериясы</a:t>
            </a:r>
            <a:r>
              <a:rPr lang="ru-RU" sz="3600" dirty="0"/>
              <a:t>; </a:t>
            </a:r>
            <a:r>
              <a:rPr lang="ru-RU" sz="3600" dirty="0" err="1" smtClean="0"/>
              <a:t>гомологты</a:t>
            </a:r>
            <a:r>
              <a:rPr lang="ru-RU" sz="3600" dirty="0" smtClean="0"/>
              <a:t> </a:t>
            </a:r>
            <a:r>
              <a:rPr lang="ru-RU" sz="3600" dirty="0" err="1"/>
              <a:t>қатардың</a:t>
            </a:r>
            <a:r>
              <a:rPr lang="ru-RU" sz="3600" dirty="0"/>
              <a:t> </a:t>
            </a:r>
            <a:r>
              <a:rPr lang="ru-RU" sz="3600" dirty="0" err="1"/>
              <a:t>изомериясы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b="1" dirty="0" err="1"/>
              <a:t>Кеңістіктік</a:t>
            </a:r>
            <a:r>
              <a:rPr lang="ru-RU" sz="3600" b="1" dirty="0"/>
              <a:t> </a:t>
            </a:r>
            <a:r>
              <a:rPr lang="ru-RU" sz="3600" dirty="0"/>
              <a:t>(</a:t>
            </a:r>
            <a:r>
              <a:rPr lang="ru-RU" sz="3600" dirty="0" err="1"/>
              <a:t>цис</a:t>
            </a:r>
            <a:r>
              <a:rPr lang="ru-RU" sz="3600" dirty="0"/>
              <a:t> -, </a:t>
            </a:r>
            <a:r>
              <a:rPr lang="ru-RU" sz="3600" dirty="0" smtClean="0"/>
              <a:t>транс</a:t>
            </a:r>
            <a:r>
              <a:rPr lang="en-US" sz="3600" dirty="0" smtClean="0"/>
              <a:t>-</a:t>
            </a:r>
            <a:r>
              <a:rPr lang="ru-RU" sz="3600" dirty="0" err="1" smtClean="0"/>
              <a:t>изомери</a:t>
            </a:r>
            <a:r>
              <a:rPr lang="kk-KZ" sz="3600" dirty="0" smtClean="0"/>
              <a:t>ясы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47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екта на научной выставке">
  <a:themeElements>
    <a:clrScheme name="Презентация проекта на научной выставке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507</Words>
  <Application>Microsoft Office PowerPoint</Application>
  <PresentationFormat>Экран (4:3)</PresentationFormat>
  <Paragraphs>83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Comic Sans MS</vt:lpstr>
      <vt:lpstr>Noto Sans Symbols</vt:lpstr>
      <vt:lpstr>Times New Roman</vt:lpstr>
      <vt:lpstr>Verdana</vt:lpstr>
      <vt:lpstr>Wingdings</vt:lpstr>
      <vt:lpstr>Презентация проекта на научной выставке</vt:lpstr>
      <vt:lpstr>Органикалық химия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Химиялық қосылыстардың құрылысы теориясының негізгі ережелері</vt:lpstr>
      <vt:lpstr>Екінші ереже</vt:lpstr>
      <vt:lpstr>Изомерияның түрлері:</vt:lpstr>
      <vt:lpstr>Құрылымдық изомерия</vt:lpstr>
      <vt:lpstr>Кеңістіктік изомерия</vt:lpstr>
      <vt:lpstr>Үшінші ереже</vt:lpstr>
      <vt:lpstr>Презентация PowerPoint</vt:lpstr>
      <vt:lpstr>номенклатура</vt:lpstr>
      <vt:lpstr>Презентация PowerPoint</vt:lpstr>
      <vt:lpstr>Презентация PowerPoint</vt:lpstr>
      <vt:lpstr>мысал: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органической химии</dc:title>
  <dc:creator>Мөлдір Дюсебаева</dc:creator>
  <cp:lastModifiedBy>Мөлдір Дюсебаева</cp:lastModifiedBy>
  <cp:revision>25</cp:revision>
  <dcterms:modified xsi:type="dcterms:W3CDTF">2020-11-01T03:26:57Z</dcterms:modified>
</cp:coreProperties>
</file>